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87" r:id="rId3"/>
    <p:sldId id="290" r:id="rId4"/>
    <p:sldId id="288" r:id="rId5"/>
    <p:sldId id="293" r:id="rId6"/>
    <p:sldId id="294" r:id="rId7"/>
    <p:sldId id="295" r:id="rId8"/>
    <p:sldId id="292" r:id="rId9"/>
    <p:sldId id="257" r:id="rId10"/>
    <p:sldId id="258" r:id="rId11"/>
    <p:sldId id="259" r:id="rId12"/>
    <p:sldId id="260" r:id="rId13"/>
    <p:sldId id="261" r:id="rId14"/>
    <p:sldId id="262" r:id="rId15"/>
    <p:sldId id="263" r:id="rId16"/>
    <p:sldId id="264" r:id="rId17"/>
    <p:sldId id="265" r:id="rId18"/>
    <p:sldId id="267" r:id="rId19"/>
    <p:sldId id="268" r:id="rId20"/>
    <p:sldId id="269" r:id="rId21"/>
    <p:sldId id="270" r:id="rId22"/>
    <p:sldId id="272" r:id="rId23"/>
    <p:sldId id="271" r:id="rId24"/>
    <p:sldId id="273" r:id="rId25"/>
    <p:sldId id="274" r:id="rId26"/>
    <p:sldId id="275" r:id="rId27"/>
    <p:sldId id="276" r:id="rId28"/>
    <p:sldId id="289" r:id="rId29"/>
    <p:sldId id="278" r:id="rId30"/>
    <p:sldId id="277" r:id="rId31"/>
    <p:sldId id="279" r:id="rId32"/>
    <p:sldId id="280" r:id="rId33"/>
    <p:sldId id="281" r:id="rId34"/>
    <p:sldId id="282" r:id="rId35"/>
    <p:sldId id="283" r:id="rId36"/>
    <p:sldId id="286" r:id="rId37"/>
    <p:sldId id="284" r:id="rId38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F8B47"/>
    <a:srgbClr val="CCFFCC"/>
    <a:srgbClr val="FF9900"/>
    <a:srgbClr val="99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86" d="100"/>
          <a:sy n="86" d="100"/>
        </p:scale>
        <p:origin x="1291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ED6C0-933D-44EE-BDB8-DF8B82C0B0A2}" type="datetimeFigureOut">
              <a:rPr lang="cs-CZ" smtClean="0"/>
              <a:t>17.06.2020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01D87-9337-4CEF-A4B5-C10214E93C2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215786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ED6C0-933D-44EE-BDB8-DF8B82C0B0A2}" type="datetimeFigureOut">
              <a:rPr lang="cs-CZ" smtClean="0"/>
              <a:t>17.06.2020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01D87-9337-4CEF-A4B5-C10214E93C2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863643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ED6C0-933D-44EE-BDB8-DF8B82C0B0A2}" type="datetimeFigureOut">
              <a:rPr lang="cs-CZ" smtClean="0"/>
              <a:t>17.06.2020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01D87-9337-4CEF-A4B5-C10214E93C2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969644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ED6C0-933D-44EE-BDB8-DF8B82C0B0A2}" type="datetimeFigureOut">
              <a:rPr lang="cs-CZ" smtClean="0"/>
              <a:t>17.06.2020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01D87-9337-4CEF-A4B5-C10214E93C2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573205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ED6C0-933D-44EE-BDB8-DF8B82C0B0A2}" type="datetimeFigureOut">
              <a:rPr lang="cs-CZ" smtClean="0"/>
              <a:t>17.06.2020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01D87-9337-4CEF-A4B5-C10214E93C2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462435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ED6C0-933D-44EE-BDB8-DF8B82C0B0A2}" type="datetimeFigureOut">
              <a:rPr lang="cs-CZ" smtClean="0"/>
              <a:t>17.06.2020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01D87-9337-4CEF-A4B5-C10214E93C2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118128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ED6C0-933D-44EE-BDB8-DF8B82C0B0A2}" type="datetimeFigureOut">
              <a:rPr lang="cs-CZ" smtClean="0"/>
              <a:t>17.06.2020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01D87-9337-4CEF-A4B5-C10214E93C2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90524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ED6C0-933D-44EE-BDB8-DF8B82C0B0A2}" type="datetimeFigureOut">
              <a:rPr lang="cs-CZ" smtClean="0"/>
              <a:t>17.06.2020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01D87-9337-4CEF-A4B5-C10214E93C2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439364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ED6C0-933D-44EE-BDB8-DF8B82C0B0A2}" type="datetimeFigureOut">
              <a:rPr lang="cs-CZ" smtClean="0"/>
              <a:t>17.06.2020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01D87-9337-4CEF-A4B5-C10214E93C2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144371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ED6C0-933D-44EE-BDB8-DF8B82C0B0A2}" type="datetimeFigureOut">
              <a:rPr lang="cs-CZ" smtClean="0"/>
              <a:t>17.06.2020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01D87-9337-4CEF-A4B5-C10214E93C2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245663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ED6C0-933D-44EE-BDB8-DF8B82C0B0A2}" type="datetimeFigureOut">
              <a:rPr lang="cs-CZ" smtClean="0"/>
              <a:t>17.06.2020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01D87-9337-4CEF-A4B5-C10214E93C2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962754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DED6C0-933D-44EE-BDB8-DF8B82C0B0A2}" type="datetimeFigureOut">
              <a:rPr lang="cs-CZ" smtClean="0"/>
              <a:t>17.06.2020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401D87-9337-4CEF-A4B5-C10214E93C2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597371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lzenskykraj-kct.cz/nastezky/nsocenas.htm" TargetMode="External"/><Relationship Id="rId7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Obdélník 4"/>
          <p:cNvSpPr/>
          <p:nvPr/>
        </p:nvSpPr>
        <p:spPr>
          <a:xfrm>
            <a:off x="633261" y="1028343"/>
            <a:ext cx="7877478" cy="240065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C00000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cs-CZ" sz="4000" b="0" cap="none" spc="0" dirty="0">
                <a:ln w="0"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Přírodní památka </a:t>
            </a:r>
          </a:p>
          <a:p>
            <a:pPr algn="ctr">
              <a:lnSpc>
                <a:spcPct val="150000"/>
              </a:lnSpc>
            </a:pPr>
            <a:r>
              <a:rPr lang="cs-CZ" sz="6000" dirty="0">
                <a:ln w="0"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Malenický pramen</a:t>
            </a:r>
            <a:endParaRPr lang="cs-CZ" sz="6000" b="0" cap="none" spc="0" dirty="0">
              <a:ln w="0">
                <a:solidFill>
                  <a:sysClr val="windowText" lastClr="000000"/>
                </a:solidFill>
              </a:ln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99901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4287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19814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Obdélník 4"/>
          <p:cNvSpPr/>
          <p:nvPr/>
        </p:nvSpPr>
        <p:spPr>
          <a:xfrm>
            <a:off x="161017" y="3325297"/>
            <a:ext cx="2291781" cy="369332"/>
          </a:xfrm>
          <a:prstGeom prst="rect">
            <a:avLst/>
          </a:prstGeom>
          <a:solidFill>
            <a:srgbClr val="CCFFCC"/>
          </a:solidFill>
          <a:ln>
            <a:solidFill>
              <a:srgbClr val="00B050"/>
            </a:solidFill>
          </a:ln>
        </p:spPr>
        <p:txBody>
          <a:bodyPr wrap="none">
            <a:spAutoFit/>
          </a:bodyPr>
          <a:lstStyle/>
          <a:p>
            <a:r>
              <a:rPr lang="cs-CZ" dirty="0" err="1">
                <a:ln w="0"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Dražeňský</a:t>
            </a:r>
            <a:r>
              <a:rPr lang="cs-CZ" dirty="0">
                <a:ln w="0"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 potok</a:t>
            </a:r>
            <a:endParaRPr lang="cs-CZ" dirty="0"/>
          </a:p>
        </p:txBody>
      </p:sp>
      <p:sp>
        <p:nvSpPr>
          <p:cNvPr id="6" name="Obdélník 5"/>
          <p:cNvSpPr/>
          <p:nvPr/>
        </p:nvSpPr>
        <p:spPr>
          <a:xfrm>
            <a:off x="4833015" y="3490469"/>
            <a:ext cx="2492990" cy="369332"/>
          </a:xfrm>
          <a:prstGeom prst="rect">
            <a:avLst/>
          </a:prstGeom>
          <a:solidFill>
            <a:srgbClr val="CCFFCC"/>
          </a:solidFill>
          <a:ln>
            <a:solidFill>
              <a:srgbClr val="00B050"/>
            </a:solidFill>
          </a:ln>
        </p:spPr>
        <p:txBody>
          <a:bodyPr wrap="none">
            <a:spAutoFit/>
          </a:bodyPr>
          <a:lstStyle/>
          <a:p>
            <a:r>
              <a:rPr lang="cs-CZ" dirty="0">
                <a:ln w="0"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Malenický pramen</a:t>
            </a:r>
            <a:endParaRPr lang="cs-CZ" dirty="0"/>
          </a:p>
        </p:txBody>
      </p:sp>
      <p:cxnSp>
        <p:nvCxnSpPr>
          <p:cNvPr id="7" name="Přímá spojnice se šipkou 6"/>
          <p:cNvCxnSpPr/>
          <p:nvPr/>
        </p:nvCxnSpPr>
        <p:spPr>
          <a:xfrm>
            <a:off x="2036618" y="3786704"/>
            <a:ext cx="1134422" cy="5231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Přímá spojnice se šipkou 7"/>
          <p:cNvCxnSpPr/>
          <p:nvPr/>
        </p:nvCxnSpPr>
        <p:spPr>
          <a:xfrm flipV="1">
            <a:off x="6161809" y="2576946"/>
            <a:ext cx="2618509" cy="81327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ovéPole 12"/>
          <p:cNvSpPr txBox="1"/>
          <p:nvPr/>
        </p:nvSpPr>
        <p:spPr>
          <a:xfrm>
            <a:off x="161017" y="5124016"/>
            <a:ext cx="8821966" cy="1508105"/>
          </a:xfrm>
          <a:prstGeom prst="rect">
            <a:avLst/>
          </a:prstGeom>
          <a:solidFill>
            <a:srgbClr val="CCFFCC"/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cs-CZ" dirty="0"/>
              <a:t>Přírodní památka </a:t>
            </a:r>
            <a:r>
              <a:rPr lang="cs-CZ" sz="2000" b="1" dirty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</a:rPr>
              <a:t>Malenický pramen </a:t>
            </a:r>
            <a:r>
              <a:rPr lang="cs-CZ" dirty="0"/>
              <a:t>chrání pramen vyvěrající z podloží pyritických (kyzových) břidlic, které se tu v minulosti dobývaly pro výrobu dýmavé kyseliny sírové </a:t>
            </a:r>
          </a:p>
          <a:p>
            <a:r>
              <a:rPr lang="cs-CZ" dirty="0"/>
              <a:t>(= vitriol = oleum). Voda má velice nízké pH (uvádí se 3,14) a je bohatá na železo, které způsobuje jeho oranžové zabarvení. Vysrážené soli vytvářejí kolem pramene terasovitá jezírka. Celá oblast je spojená s těžební činností, která zde probíhala v 19. století. </a:t>
            </a:r>
          </a:p>
        </p:txBody>
      </p:sp>
    </p:spTree>
    <p:extLst>
      <p:ext uri="{BB962C8B-B14F-4D97-AF65-F5344CB8AC3E}">
        <p14:creationId xmlns:p14="http://schemas.microsoft.com/office/powerpoint/2010/main" val="26376834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EDE27D12-5ECC-4788-9507-03BEA50B3B0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Obdélník 6">
            <a:extLst>
              <a:ext uri="{FF2B5EF4-FFF2-40B4-BE49-F238E27FC236}">
                <a16:creationId xmlns:a16="http://schemas.microsoft.com/office/drawing/2014/main" id="{5A183C86-B947-4F39-A5F5-A9DD837466AC}"/>
              </a:ext>
            </a:extLst>
          </p:cNvPr>
          <p:cNvSpPr/>
          <p:nvPr/>
        </p:nvSpPr>
        <p:spPr>
          <a:xfrm>
            <a:off x="212204" y="5735637"/>
            <a:ext cx="8719591" cy="830997"/>
          </a:xfrm>
          <a:prstGeom prst="rect">
            <a:avLst/>
          </a:prstGeom>
          <a:solidFill>
            <a:srgbClr val="EF8B47"/>
          </a:solidFill>
          <a:ln>
            <a:solidFill>
              <a:srgbClr val="C00000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sz="2400" dirty="0">
                <a:ln w="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Při plánování výpravy počítejte s tím, že b</a:t>
            </a:r>
            <a:r>
              <a:rPr lang="cs-CZ" sz="2400" b="0" cap="none" spc="0" dirty="0">
                <a:ln w="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arvy nejlépe vyniknou při pěkném osvětlení.</a:t>
            </a:r>
          </a:p>
        </p:txBody>
      </p:sp>
    </p:spTree>
    <p:extLst>
      <p:ext uri="{BB962C8B-B14F-4D97-AF65-F5344CB8AC3E}">
        <p14:creationId xmlns:p14="http://schemas.microsoft.com/office/powerpoint/2010/main" val="24105316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6956AD02-F8B2-4C72-9D6A-015CF1343ED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34824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7767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34117672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24151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61270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49845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246769"/>
            <a:ext cx="9144000" cy="4611231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5" name="Ovál 4"/>
          <p:cNvSpPr/>
          <p:nvPr/>
        </p:nvSpPr>
        <p:spPr>
          <a:xfrm>
            <a:off x="6431973" y="5465618"/>
            <a:ext cx="883227" cy="20781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bdélník 5"/>
          <p:cNvSpPr/>
          <p:nvPr/>
        </p:nvSpPr>
        <p:spPr>
          <a:xfrm>
            <a:off x="0" y="0"/>
            <a:ext cx="9143999" cy="70788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C00000"/>
            </a:solidFill>
          </a:ln>
        </p:spPr>
        <p:txBody>
          <a:bodyPr wrap="square" lIns="91440" tIns="45720" rIns="91440" bIns="45720">
            <a:spAutoFit/>
          </a:bodyPr>
          <a:lstStyle/>
          <a:p>
            <a:r>
              <a:rPr lang="cs-CZ" sz="2000" b="0" cap="none" spc="0" dirty="0">
                <a:ln w="0"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Přírodní památka </a:t>
            </a:r>
            <a:r>
              <a:rPr lang="cs-CZ" sz="2000" dirty="0">
                <a:ln w="0"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Malenický pramen je součástí naučné stezky Ludvíka Očenáška, jedná se o zastávku č.8 Malenice.</a:t>
            </a:r>
            <a:endParaRPr lang="cs-CZ" sz="2000" b="0" cap="none" spc="0" dirty="0">
              <a:ln w="0">
                <a:solidFill>
                  <a:sysClr val="windowText" lastClr="000000"/>
                </a:solidFill>
              </a:ln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8" name="Ovál 7"/>
          <p:cNvSpPr/>
          <p:nvPr/>
        </p:nvSpPr>
        <p:spPr>
          <a:xfrm>
            <a:off x="2067791" y="3799608"/>
            <a:ext cx="339436" cy="29440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Obdélník 8"/>
          <p:cNvSpPr/>
          <p:nvPr/>
        </p:nvSpPr>
        <p:spPr>
          <a:xfrm>
            <a:off x="2036172" y="3762146"/>
            <a:ext cx="402674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M</a:t>
            </a:r>
          </a:p>
        </p:txBody>
      </p:sp>
      <p:sp>
        <p:nvSpPr>
          <p:cNvPr id="2" name="TextovéPole 1"/>
          <p:cNvSpPr txBox="1"/>
          <p:nvPr/>
        </p:nvSpPr>
        <p:spPr>
          <a:xfrm>
            <a:off x="135082" y="6276109"/>
            <a:ext cx="8863445" cy="369332"/>
          </a:xfrm>
          <a:prstGeom prst="rect">
            <a:avLst/>
          </a:prstGeom>
          <a:solidFill>
            <a:srgbClr val="CCFFCC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cs-CZ" u="sng" dirty="0">
                <a:hlinkClick r:id="rId3"/>
              </a:rPr>
              <a:t>Informace o naučné stezce:</a:t>
            </a:r>
            <a:r>
              <a:rPr lang="cs-CZ" dirty="0">
                <a:hlinkClick r:id="rId3"/>
              </a:rPr>
              <a:t>  https://www.plzenskykraj-kct.cz/nastezky/nsocenas.htm</a:t>
            </a:r>
            <a:endParaRPr lang="cs-CZ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707886"/>
            <a:ext cx="2357846" cy="1538883"/>
          </a:xfrm>
          <a:prstGeom prst="rect">
            <a:avLst/>
          </a:prstGeom>
          <a:ln w="12700">
            <a:solidFill>
              <a:srgbClr val="FF0000"/>
            </a:solidFill>
          </a:ln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57846" y="709369"/>
            <a:ext cx="2296391" cy="1537400"/>
          </a:xfrm>
          <a:prstGeom prst="rect">
            <a:avLst/>
          </a:prstGeom>
          <a:ln w="19050">
            <a:solidFill>
              <a:srgbClr val="FF0000"/>
            </a:solidFill>
          </a:ln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54237" y="716650"/>
            <a:ext cx="2215968" cy="1528636"/>
          </a:xfrm>
          <a:prstGeom prst="rect">
            <a:avLst/>
          </a:prstGeom>
          <a:ln w="12700">
            <a:solidFill>
              <a:srgbClr val="FF0000"/>
            </a:solidFill>
          </a:ln>
        </p:spPr>
      </p:pic>
      <p:pic>
        <p:nvPicPr>
          <p:cNvPr id="12" name="Obrázek 11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70205" y="730781"/>
            <a:ext cx="2273794" cy="1493091"/>
          </a:xfrm>
          <a:prstGeom prst="rect">
            <a:avLst/>
          </a:prstGeom>
          <a:ln w="1270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4642322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93317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41062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CCC5F887-C753-4D15-BB47-27809E26D85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35988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3" y="0"/>
            <a:ext cx="9143154" cy="6858000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34"/>
            <a:ext cx="9144000" cy="6857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87924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240D8296-FA40-4F23-911A-832D703D29F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821310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Obdélník 1">
            <a:extLst>
              <a:ext uri="{FF2B5EF4-FFF2-40B4-BE49-F238E27FC236}">
                <a16:creationId xmlns:a16="http://schemas.microsoft.com/office/drawing/2014/main" id="{866E29E3-B7E5-4779-9272-D31E6F58218C}"/>
              </a:ext>
            </a:extLst>
          </p:cNvPr>
          <p:cNvSpPr/>
          <p:nvPr/>
        </p:nvSpPr>
        <p:spPr>
          <a:xfrm>
            <a:off x="237978" y="5349875"/>
            <a:ext cx="359002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3200" b="0" cap="none" spc="0" dirty="0">
                <a:ln w="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Vlastní pramen</a:t>
            </a:r>
          </a:p>
        </p:txBody>
      </p:sp>
      <p:cxnSp>
        <p:nvCxnSpPr>
          <p:cNvPr id="7" name="Přímá spojnice se šipkou 6">
            <a:extLst>
              <a:ext uri="{FF2B5EF4-FFF2-40B4-BE49-F238E27FC236}">
                <a16:creationId xmlns:a16="http://schemas.microsoft.com/office/drawing/2014/main" id="{A8383B7E-94E9-4423-9D9E-04443C118507}"/>
              </a:ext>
            </a:extLst>
          </p:cNvPr>
          <p:cNvCxnSpPr/>
          <p:nvPr/>
        </p:nvCxnSpPr>
        <p:spPr>
          <a:xfrm flipV="1">
            <a:off x="878889" y="2414726"/>
            <a:ext cx="1260629" cy="284307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148046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Obdélník 1">
            <a:extLst>
              <a:ext uri="{FF2B5EF4-FFF2-40B4-BE49-F238E27FC236}">
                <a16:creationId xmlns:a16="http://schemas.microsoft.com/office/drawing/2014/main" id="{29EBA30A-21EF-4761-8099-1794B22EB0ED}"/>
              </a:ext>
            </a:extLst>
          </p:cNvPr>
          <p:cNvSpPr/>
          <p:nvPr/>
        </p:nvSpPr>
        <p:spPr>
          <a:xfrm>
            <a:off x="954349" y="6147605"/>
            <a:ext cx="6937900" cy="369332"/>
          </a:xfrm>
          <a:prstGeom prst="rect">
            <a:avLst/>
          </a:prstGeom>
          <a:solidFill>
            <a:srgbClr val="EF8B47"/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cs-CZ" b="1" spc="35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 Black" panose="020B0A04020102020204" pitchFamily="34" charset="0"/>
                <a:ea typeface="Calibri" panose="020F0502020204030204" pitchFamily="34" charset="0"/>
              </a:rPr>
              <a:t>Přírodní památka byla vyhlášena 23. prosince 2010</a:t>
            </a:r>
            <a:endParaRPr lang="cs-CZ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FEC4C825-CC91-44A1-B962-857F3D5E89C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69100" y="268288"/>
            <a:ext cx="2032000" cy="1524000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393333095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Obdélník 4"/>
          <p:cNvSpPr/>
          <p:nvPr/>
        </p:nvSpPr>
        <p:spPr>
          <a:xfrm>
            <a:off x="593646" y="122347"/>
            <a:ext cx="7948779" cy="1569660"/>
          </a:xfrm>
          <a:prstGeom prst="rect">
            <a:avLst/>
          </a:prstGeom>
          <a:solidFill>
            <a:srgbClr val="CCFFCC"/>
          </a:solidFill>
          <a:ln>
            <a:solidFill>
              <a:srgbClr val="00B050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2400" b="0" cap="none" spc="0" dirty="0">
                <a:ln w="0"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Kousek proti proudu </a:t>
            </a:r>
            <a:r>
              <a:rPr lang="cs-CZ" sz="2400" b="0" cap="none" spc="0" dirty="0" err="1">
                <a:ln w="0"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Dražeňského</a:t>
            </a:r>
            <a:r>
              <a:rPr lang="cs-CZ" sz="2400" b="0" cap="none" spc="0" dirty="0">
                <a:ln w="0"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 potoka</a:t>
            </a:r>
          </a:p>
          <a:p>
            <a:pPr algn="ctr"/>
            <a:r>
              <a:rPr lang="cs-CZ" sz="2400" dirty="0">
                <a:ln w="0"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objevíte zarostlé ruiny bývalé osady Malenice,</a:t>
            </a:r>
          </a:p>
          <a:p>
            <a:pPr algn="ctr"/>
            <a:r>
              <a:rPr lang="cs-CZ" sz="2400" b="0" cap="none" spc="0" dirty="0">
                <a:ln w="0"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ve které strávil Ludvík Očenášek </a:t>
            </a:r>
          </a:p>
          <a:p>
            <a:pPr algn="ctr"/>
            <a:r>
              <a:rPr lang="cs-CZ" sz="2400" b="0" cap="none" spc="0" dirty="0">
                <a:ln w="0"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část svého života. </a:t>
            </a:r>
          </a:p>
        </p:txBody>
      </p:sp>
    </p:spTree>
    <p:extLst>
      <p:ext uri="{BB962C8B-B14F-4D97-AF65-F5344CB8AC3E}">
        <p14:creationId xmlns:p14="http://schemas.microsoft.com/office/powerpoint/2010/main" val="130248339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28575">
            <a:solidFill>
              <a:srgbClr val="00B050"/>
            </a:solidFill>
          </a:ln>
        </p:spPr>
      </p:pic>
    </p:spTree>
    <p:extLst>
      <p:ext uri="{BB962C8B-B14F-4D97-AF65-F5344CB8AC3E}">
        <p14:creationId xmlns:p14="http://schemas.microsoft.com/office/powerpoint/2010/main" val="190236860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F16FFFC9-6EC3-439E-A69F-F5A3547E582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Obdélník 7">
            <a:extLst>
              <a:ext uri="{FF2B5EF4-FFF2-40B4-BE49-F238E27FC236}">
                <a16:creationId xmlns:a16="http://schemas.microsoft.com/office/drawing/2014/main" id="{2F8ABC06-B32A-4F9C-9345-22B2C3B095F9}"/>
              </a:ext>
            </a:extLst>
          </p:cNvPr>
          <p:cNvSpPr/>
          <p:nvPr/>
        </p:nvSpPr>
        <p:spPr>
          <a:xfrm>
            <a:off x="374754" y="122347"/>
            <a:ext cx="8386591" cy="830997"/>
          </a:xfrm>
          <a:prstGeom prst="rect">
            <a:avLst/>
          </a:prstGeom>
          <a:solidFill>
            <a:srgbClr val="CCFFCC"/>
          </a:solidFill>
          <a:ln>
            <a:solidFill>
              <a:srgbClr val="00B050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2400" b="0" cap="none" spc="0" dirty="0">
                <a:ln w="0"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Když budete pokračovat ještě dále proti proudu, </a:t>
            </a:r>
          </a:p>
          <a:p>
            <a:pPr algn="ctr"/>
            <a:r>
              <a:rPr lang="cs-CZ" sz="2400" dirty="0">
                <a:ln w="0"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tak najdete ústí dalšího železitého pramene.</a:t>
            </a:r>
            <a:endParaRPr lang="cs-CZ" sz="2400" b="0" cap="none" spc="0" dirty="0">
              <a:ln w="0">
                <a:solidFill>
                  <a:sysClr val="windowText" lastClr="000000"/>
                </a:solidFill>
              </a:ln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19529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238991" y="332509"/>
            <a:ext cx="8603673" cy="6340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>
                <a:solidFill>
                  <a:srgbClr val="0070C0"/>
                </a:solidFill>
                <a:latin typeface="Arial Black" panose="020B0A04020102020204" pitchFamily="34" charset="0"/>
              </a:rPr>
              <a:t>  Ludvík Očenášek (*1872 - † 1949</a:t>
            </a:r>
            <a:r>
              <a:rPr lang="cs-CZ" sz="2400" dirty="0">
                <a:solidFill>
                  <a:srgbClr val="0070C0"/>
                </a:solidFill>
                <a:latin typeface="Arial Black" panose="020B0A04020102020204" pitchFamily="34" charset="0"/>
              </a:rPr>
              <a:t>) </a:t>
            </a:r>
          </a:p>
          <a:p>
            <a:r>
              <a:rPr lang="cs-CZ" dirty="0"/>
              <a:t>      </a:t>
            </a:r>
          </a:p>
          <a:p>
            <a:r>
              <a:rPr lang="cs-CZ" dirty="0"/>
              <a:t>       </a:t>
            </a:r>
          </a:p>
          <a:p>
            <a:r>
              <a:rPr lang="cs-CZ" sz="1600" dirty="0"/>
              <a:t>Původem z </a:t>
            </a:r>
            <a:r>
              <a:rPr lang="cs-CZ" sz="1600" dirty="0" err="1"/>
              <a:t>Kříší</a:t>
            </a:r>
            <a:r>
              <a:rPr lang="cs-CZ" sz="1600" dirty="0"/>
              <a:t> u Radnic, do školy chodil do Dolní Bělé. Zcela zaujat elektrotechnickým oborem založil mechanickou dílnu, ve které se svými zaměstnanci experimentuje, zdokonaluje, vyvíjí a vynalézá. Pro představu úžasné šíře jeho talentu,  technických znalostí a zájmů jmenujme alespoň některé novinky, které jej proslavily.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cs-CZ" dirty="0"/>
              <a:t>První český </a:t>
            </a:r>
            <a:r>
              <a:rPr lang="cs-CZ" dirty="0" err="1"/>
              <a:t>monocykl</a:t>
            </a:r>
            <a:r>
              <a:rPr lang="cs-CZ" dirty="0"/>
              <a:t> (</a:t>
            </a:r>
            <a:r>
              <a:rPr lang="cs-CZ" dirty="0" err="1"/>
              <a:t>jednokolo</a:t>
            </a:r>
            <a:r>
              <a:rPr lang="cs-CZ" dirty="0"/>
              <a:t>)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cs-CZ" dirty="0"/>
              <a:t>Letecký hvězdicový motor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cs-CZ" dirty="0"/>
              <a:t>Letadlo vlastní konstrukce pro dvě osoby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cs-CZ" dirty="0"/>
              <a:t>Vzdušné torpédo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cs-CZ" dirty="0"/>
              <a:t>Hydrodynamický člun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cs-CZ" dirty="0"/>
              <a:t>Bezhlučný kulomet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cs-CZ" dirty="0"/>
              <a:t>Ozvučení strahovského stadionu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cs-CZ" dirty="0"/>
              <a:t>Raketa na reaktivní pohon</a:t>
            </a:r>
          </a:p>
          <a:p>
            <a:r>
              <a:rPr lang="cs-CZ" dirty="0"/>
              <a:t>      </a:t>
            </a:r>
            <a:r>
              <a:rPr lang="cs-CZ" sz="1600" dirty="0"/>
              <a:t>Není jednoduché vyjmenovat stručně všechny obory, které stály v pozadí jeho vynálezů, objevů, technických řešení, i ty, které - jaksi mimochodem – ke své práci a objevům využíval</a:t>
            </a:r>
            <a:r>
              <a:rPr lang="cs-CZ" dirty="0"/>
              <a:t>. </a:t>
            </a:r>
            <a:r>
              <a:rPr lang="cs-CZ" b="1" dirty="0">
                <a:solidFill>
                  <a:srgbClr val="0070C0"/>
                </a:solidFill>
              </a:rPr>
              <a:t>Na každém zastavení naučné stezky je popsán a vysvětlen některý z jeho mnoha objevů a vynálezů.</a:t>
            </a:r>
            <a:r>
              <a:rPr lang="cs-CZ" dirty="0"/>
              <a:t> </a:t>
            </a:r>
            <a:r>
              <a:rPr lang="cs-CZ" b="1" dirty="0">
                <a:solidFill>
                  <a:srgbClr val="C00000"/>
                </a:solidFill>
              </a:rPr>
              <a:t>Stručný popis je také vyveden Braillovým písmem pro nevidomé.</a:t>
            </a:r>
          </a:p>
          <a:p>
            <a:r>
              <a:rPr lang="cs-CZ" b="1" dirty="0">
                <a:solidFill>
                  <a:srgbClr val="0070C0"/>
                </a:solidFill>
              </a:rPr>
              <a:t>      </a:t>
            </a:r>
            <a:r>
              <a:rPr lang="cs-CZ" dirty="0"/>
              <a:t> </a:t>
            </a:r>
            <a:r>
              <a:rPr lang="cs-CZ" sz="1600" dirty="0"/>
              <a:t>Severní Plzeňsko mezi Plasy, </a:t>
            </a:r>
            <a:r>
              <a:rPr lang="cs-CZ" sz="1600" dirty="0" err="1"/>
              <a:t>Malenicí</a:t>
            </a:r>
            <a:r>
              <a:rPr lang="cs-CZ" sz="1600" dirty="0"/>
              <a:t>, Dolní Bělou, </a:t>
            </a:r>
            <a:r>
              <a:rPr lang="cs-CZ" sz="1600" dirty="0" err="1"/>
              <a:t>Dražní</a:t>
            </a:r>
            <a:r>
              <a:rPr lang="cs-CZ" sz="1600" dirty="0"/>
              <a:t>  a Lozou je jeho krajinou dětství i konce životní pouti. 10. srpna 1949 zemřel při druhé mrtvici na letním bytě v </a:t>
            </a:r>
            <a:r>
              <a:rPr lang="cs-CZ" sz="1600" dirty="0" err="1"/>
              <a:t>Dražni</a:t>
            </a:r>
            <a:r>
              <a:rPr lang="cs-CZ" sz="1600" dirty="0"/>
              <a:t> ve věku 77 let. Naučná stezka je poctou a holdem tomuto renesančnímu člověku, vynálezci, průkopníku raketové techniky, vzdělanci a vlastenci.</a:t>
            </a:r>
          </a:p>
        </p:txBody>
      </p:sp>
      <p:pic>
        <p:nvPicPr>
          <p:cNvPr id="1026" name="Picture 2" descr="Ludvík Očenášek, 145. výročí narození - stříbro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0232" y="169574"/>
            <a:ext cx="1066943" cy="1066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75720" y="169573"/>
            <a:ext cx="1066944" cy="1066944"/>
          </a:xfrm>
          <a:prstGeom prst="rect">
            <a:avLst/>
          </a:prstGeom>
        </p:spPr>
      </p:pic>
      <p:pic>
        <p:nvPicPr>
          <p:cNvPr id="1028" name="Picture 4" descr="Čech poletí svou raketou na Měsíc! psal roku 1930 tisk v USA ...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04509" y="2135491"/>
            <a:ext cx="3816784" cy="2149748"/>
          </a:xfrm>
          <a:prstGeom prst="rect">
            <a:avLst/>
          </a:prstGeom>
          <a:noFill/>
          <a:ln w="28575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385703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Obdélník 4"/>
          <p:cNvSpPr/>
          <p:nvPr/>
        </p:nvSpPr>
        <p:spPr>
          <a:xfrm>
            <a:off x="319236" y="122347"/>
            <a:ext cx="8497647" cy="830997"/>
          </a:xfrm>
          <a:prstGeom prst="rect">
            <a:avLst/>
          </a:prstGeom>
          <a:solidFill>
            <a:srgbClr val="CCFFCC"/>
          </a:solidFill>
          <a:ln>
            <a:solidFill>
              <a:srgbClr val="00B050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2400" b="0" cap="none" spc="0" dirty="0">
                <a:ln w="0"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Pramen ústí do </a:t>
            </a:r>
            <a:r>
              <a:rPr lang="cs-CZ" sz="2400" b="0" cap="none" spc="0" dirty="0" err="1">
                <a:ln w="0"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Dražeňského</a:t>
            </a:r>
            <a:r>
              <a:rPr lang="cs-CZ" sz="2400" b="0" cap="none" spc="0" dirty="0">
                <a:ln w="0"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 potoka z levé strany</a:t>
            </a:r>
          </a:p>
          <a:p>
            <a:pPr algn="ctr"/>
            <a:r>
              <a:rPr lang="cs-CZ" sz="2400" dirty="0">
                <a:ln w="0"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(foceno z levého břehu).</a:t>
            </a:r>
            <a:endParaRPr lang="cs-CZ" sz="2400" b="0" cap="none" spc="0" dirty="0">
              <a:ln w="0">
                <a:solidFill>
                  <a:sysClr val="windowText" lastClr="000000"/>
                </a:solidFill>
              </a:ln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557531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703556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449128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807667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003177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Obdélník 4"/>
          <p:cNvSpPr/>
          <p:nvPr/>
        </p:nvSpPr>
        <p:spPr>
          <a:xfrm>
            <a:off x="307780" y="443940"/>
            <a:ext cx="4156394" cy="461665"/>
          </a:xfrm>
          <a:prstGeom prst="rect">
            <a:avLst/>
          </a:prstGeom>
          <a:solidFill>
            <a:srgbClr val="CCFFCC"/>
          </a:solidFill>
          <a:ln>
            <a:solidFill>
              <a:srgbClr val="00B050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2400" b="0" cap="none" spc="0" dirty="0">
                <a:ln w="0"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Pramen vyvěrá ze skály</a:t>
            </a:r>
          </a:p>
        </p:txBody>
      </p:sp>
      <p:sp>
        <p:nvSpPr>
          <p:cNvPr id="6" name="Šipka doprava 5"/>
          <p:cNvSpPr/>
          <p:nvPr/>
        </p:nvSpPr>
        <p:spPr>
          <a:xfrm rot="1511703">
            <a:off x="2926304" y="1692264"/>
            <a:ext cx="2747132" cy="311727"/>
          </a:xfrm>
          <a:prstGeom prst="rightArrow">
            <a:avLst/>
          </a:prstGeom>
          <a:solidFill>
            <a:srgbClr val="CCFFCC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1571251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Obdélník 4"/>
          <p:cNvSpPr/>
          <p:nvPr/>
        </p:nvSpPr>
        <p:spPr>
          <a:xfrm>
            <a:off x="2679878" y="5920474"/>
            <a:ext cx="4108882" cy="461665"/>
          </a:xfrm>
          <a:prstGeom prst="rect">
            <a:avLst/>
          </a:prstGeom>
          <a:solidFill>
            <a:srgbClr val="CCFFCC"/>
          </a:solidFill>
          <a:ln>
            <a:solidFill>
              <a:srgbClr val="00B050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2400" b="0" cap="none" spc="0" dirty="0">
                <a:ln w="0"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Pohled z pravého břehu</a:t>
            </a:r>
          </a:p>
        </p:txBody>
      </p:sp>
    </p:spTree>
    <p:extLst>
      <p:ext uri="{BB962C8B-B14F-4D97-AF65-F5344CB8AC3E}">
        <p14:creationId xmlns:p14="http://schemas.microsoft.com/office/powerpoint/2010/main" val="406393119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AA9BCE6F-0D94-4D55-9FA2-F2198984153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Obdélník 5">
            <a:extLst>
              <a:ext uri="{FF2B5EF4-FFF2-40B4-BE49-F238E27FC236}">
                <a16:creationId xmlns:a16="http://schemas.microsoft.com/office/drawing/2014/main" id="{74248DCE-F7B3-453A-B541-A3CE5C8D6B14}"/>
              </a:ext>
            </a:extLst>
          </p:cNvPr>
          <p:cNvSpPr/>
          <p:nvPr/>
        </p:nvSpPr>
        <p:spPr>
          <a:xfrm>
            <a:off x="102171" y="666046"/>
            <a:ext cx="5109021" cy="95410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Doufám, že vás Malenický pramen líbil </a:t>
            </a:r>
            <a:r>
              <a:rPr lang="cs-CZ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sym typeface="Wingdings" panose="05000000000000000000" pitchFamily="2" charset="2"/>
              </a:rPr>
              <a:t>!</a:t>
            </a:r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EEC36C2D-E881-40CC-94D0-57C39988BCEE}"/>
              </a:ext>
            </a:extLst>
          </p:cNvPr>
          <p:cNvSpPr/>
          <p:nvPr/>
        </p:nvSpPr>
        <p:spPr>
          <a:xfrm>
            <a:off x="273027" y="4826545"/>
            <a:ext cx="4572000" cy="138499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txBody>
          <a:bodyPr>
            <a:spAutoFit/>
          </a:bodyPr>
          <a:lstStyle/>
          <a:p>
            <a:pPr algn="ctr"/>
            <a:r>
              <a:rPr lang="cs-CZ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sym typeface="Wingdings" panose="05000000000000000000" pitchFamily="2" charset="2"/>
              </a:rPr>
              <a:t>Příště se podíváme </a:t>
            </a:r>
          </a:p>
          <a:p>
            <a:pPr algn="ctr"/>
            <a:r>
              <a:rPr lang="cs-CZ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sym typeface="Wingdings" panose="05000000000000000000" pitchFamily="2" charset="2"/>
              </a:rPr>
              <a:t>na některé zástupce </a:t>
            </a:r>
          </a:p>
          <a:p>
            <a:pPr algn="ctr"/>
            <a:r>
              <a:rPr lang="cs-CZ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sym typeface="Wingdings" panose="05000000000000000000" pitchFamily="2" charset="2"/>
              </a:rPr>
              <a:t>českých ptáků!</a:t>
            </a:r>
            <a:endParaRPr lang="cs-CZ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23132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207818"/>
            <a:ext cx="9144001" cy="6650182"/>
          </a:xfrm>
          <a:prstGeom prst="rect">
            <a:avLst/>
          </a:prstGeom>
        </p:spPr>
      </p:pic>
      <p:sp>
        <p:nvSpPr>
          <p:cNvPr id="5" name="Obdélník 4"/>
          <p:cNvSpPr/>
          <p:nvPr/>
        </p:nvSpPr>
        <p:spPr>
          <a:xfrm>
            <a:off x="0" y="0"/>
            <a:ext cx="9144000" cy="132343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C00000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sz="2000" b="0" cap="none" spc="0" dirty="0">
                <a:ln w="0"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Na trase naučné stezky je spousta zajímavých zastavení </a:t>
            </a:r>
          </a:p>
          <a:p>
            <a:pPr algn="ctr"/>
            <a:r>
              <a:rPr lang="cs-CZ" sz="2000" b="0" cap="none" spc="0" dirty="0">
                <a:ln w="0"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a určitě stojí za návštěvu. Jedinou vadou stezky je, že vede </a:t>
            </a:r>
          </a:p>
          <a:p>
            <a:pPr algn="ctr"/>
            <a:r>
              <a:rPr lang="cs-CZ" sz="2000" b="0" cap="none" spc="0" dirty="0">
                <a:ln w="0"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z Plas do Dolní Bělé (nebo opačně), ze které je horší dopravní spojení. Stezka se dá absolvovat i na horském kole.</a:t>
            </a:r>
          </a:p>
        </p:txBody>
      </p:sp>
    </p:spTree>
    <p:extLst>
      <p:ext uri="{BB962C8B-B14F-4D97-AF65-F5344CB8AC3E}">
        <p14:creationId xmlns:p14="http://schemas.microsoft.com/office/powerpoint/2010/main" val="36817215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3964134" y="4214485"/>
            <a:ext cx="3834244" cy="646331"/>
          </a:xfrm>
          <a:prstGeom prst="rect">
            <a:avLst/>
          </a:prstGeom>
          <a:solidFill>
            <a:srgbClr val="CCFFCC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rgbClr val="00B050"/>
                </a:solidFill>
              </a:rPr>
              <a:t>Pokud přijedete autem, tak jej můžete nechat u lesa nebo v Lomanech .</a:t>
            </a:r>
          </a:p>
        </p:txBody>
      </p:sp>
      <p:cxnSp>
        <p:nvCxnSpPr>
          <p:cNvPr id="6" name="Přímá spojnice se šipkou 5"/>
          <p:cNvCxnSpPr/>
          <p:nvPr/>
        </p:nvCxnSpPr>
        <p:spPr>
          <a:xfrm flipV="1">
            <a:off x="6696385" y="1870365"/>
            <a:ext cx="1101993" cy="234412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Přímá spojnice se šipkou 6"/>
          <p:cNvCxnSpPr/>
          <p:nvPr/>
        </p:nvCxnSpPr>
        <p:spPr>
          <a:xfrm flipV="1">
            <a:off x="5278582" y="3314514"/>
            <a:ext cx="311728" cy="89997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ovéPole 13"/>
          <p:cNvSpPr txBox="1"/>
          <p:nvPr/>
        </p:nvSpPr>
        <p:spPr>
          <a:xfrm>
            <a:off x="4672170" y="79048"/>
            <a:ext cx="2575211" cy="646331"/>
          </a:xfrm>
          <a:prstGeom prst="rect">
            <a:avLst/>
          </a:prstGeom>
          <a:solidFill>
            <a:srgbClr val="CCFFCC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rgbClr val="00B050"/>
                </a:solidFill>
              </a:rPr>
              <a:t>Za zmínku stojí i padlé torzo </a:t>
            </a:r>
            <a:r>
              <a:rPr lang="cs-CZ" b="1" dirty="0" err="1">
                <a:solidFill>
                  <a:srgbClr val="00B050"/>
                </a:solidFill>
              </a:rPr>
              <a:t>Lomanského</a:t>
            </a:r>
            <a:r>
              <a:rPr lang="cs-CZ" b="1" dirty="0">
                <a:solidFill>
                  <a:srgbClr val="00B050"/>
                </a:solidFill>
              </a:rPr>
              <a:t> dubu</a:t>
            </a:r>
          </a:p>
        </p:txBody>
      </p:sp>
      <p:cxnSp>
        <p:nvCxnSpPr>
          <p:cNvPr id="15" name="Přímá spojnice se šipkou 14"/>
          <p:cNvCxnSpPr/>
          <p:nvPr/>
        </p:nvCxnSpPr>
        <p:spPr>
          <a:xfrm>
            <a:off x="6452755" y="740010"/>
            <a:ext cx="646001" cy="52017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37842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309" y="4086285"/>
            <a:ext cx="3611418" cy="2509936"/>
          </a:xfrm>
          <a:prstGeom prst="rect">
            <a:avLst/>
          </a:prstGeom>
          <a:ln>
            <a:solidFill>
              <a:srgbClr val="00B050"/>
            </a:solidFill>
          </a:ln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98836" y="4098139"/>
            <a:ext cx="3315855" cy="2503471"/>
          </a:xfrm>
          <a:prstGeom prst="rect">
            <a:avLst/>
          </a:prstGeom>
          <a:ln>
            <a:solidFill>
              <a:srgbClr val="00B050"/>
            </a:solidFill>
          </a:ln>
        </p:spPr>
      </p:pic>
      <p:sp>
        <p:nvSpPr>
          <p:cNvPr id="7" name="Obdélník 6"/>
          <p:cNvSpPr/>
          <p:nvPr/>
        </p:nvSpPr>
        <p:spPr>
          <a:xfrm>
            <a:off x="-32766" y="95410"/>
            <a:ext cx="413010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2800" b="1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Lomanský</a:t>
            </a:r>
            <a:r>
              <a:rPr lang="cs-CZ" sz="28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dub v roce 2013</a:t>
            </a:r>
            <a:endParaRPr lang="cs-CZ" sz="28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6209251" y="6073001"/>
            <a:ext cx="224894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28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Současný stav</a:t>
            </a:r>
            <a:endParaRPr lang="cs-CZ" sz="28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835791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3291"/>
            <a:ext cx="9144000" cy="6871291"/>
          </a:xfrm>
          <a:prstGeom prst="rect">
            <a:avLst/>
          </a:prstGeom>
        </p:spPr>
      </p:pic>
      <p:sp>
        <p:nvSpPr>
          <p:cNvPr id="5" name="Ovál 4">
            <a:extLst>
              <a:ext uri="{FF2B5EF4-FFF2-40B4-BE49-F238E27FC236}">
                <a16:creationId xmlns:a16="http://schemas.microsoft.com/office/drawing/2014/main" id="{1A62FFA6-5490-49D1-ADB3-876CA8C9E2DB}"/>
              </a:ext>
            </a:extLst>
          </p:cNvPr>
          <p:cNvSpPr/>
          <p:nvPr/>
        </p:nvSpPr>
        <p:spPr>
          <a:xfrm>
            <a:off x="1143000" y="2001838"/>
            <a:ext cx="1431525" cy="136001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840592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5" name="Obdélník 4"/>
          <p:cNvSpPr/>
          <p:nvPr/>
        </p:nvSpPr>
        <p:spPr>
          <a:xfrm>
            <a:off x="1799345" y="1955543"/>
            <a:ext cx="31726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>
                <a:ln w="0"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Zaniklá osada Malenice</a:t>
            </a:r>
            <a:endParaRPr lang="cs-CZ" dirty="0"/>
          </a:p>
        </p:txBody>
      </p:sp>
      <p:sp>
        <p:nvSpPr>
          <p:cNvPr id="6" name="Obdélník 5"/>
          <p:cNvSpPr/>
          <p:nvPr/>
        </p:nvSpPr>
        <p:spPr>
          <a:xfrm>
            <a:off x="4972008" y="1295410"/>
            <a:ext cx="24929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>
                <a:ln w="0"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Malenický pramen</a:t>
            </a:r>
            <a:endParaRPr lang="cs-CZ" dirty="0"/>
          </a:p>
        </p:txBody>
      </p:sp>
      <p:sp>
        <p:nvSpPr>
          <p:cNvPr id="7" name="Obdélník 6"/>
          <p:cNvSpPr/>
          <p:nvPr/>
        </p:nvSpPr>
        <p:spPr>
          <a:xfrm>
            <a:off x="358502" y="2935110"/>
            <a:ext cx="288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>
                <a:ln w="0"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Další železitý pramen</a:t>
            </a:r>
            <a:endParaRPr lang="cs-CZ" dirty="0"/>
          </a:p>
        </p:txBody>
      </p:sp>
      <p:sp>
        <p:nvSpPr>
          <p:cNvPr id="8" name="Ovál 7"/>
          <p:cNvSpPr/>
          <p:nvPr/>
        </p:nvSpPr>
        <p:spPr>
          <a:xfrm>
            <a:off x="4177145" y="2278579"/>
            <a:ext cx="1026955" cy="521763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Ovál 8"/>
          <p:cNvSpPr/>
          <p:nvPr/>
        </p:nvSpPr>
        <p:spPr>
          <a:xfrm>
            <a:off x="5547000" y="1898458"/>
            <a:ext cx="789709" cy="706429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Ovál 9"/>
          <p:cNvSpPr/>
          <p:nvPr/>
        </p:nvSpPr>
        <p:spPr>
          <a:xfrm>
            <a:off x="1340400" y="3289400"/>
            <a:ext cx="789709" cy="521763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1" name="Obrázek 1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9345" y="4698678"/>
            <a:ext cx="1736525" cy="1302394"/>
          </a:xfrm>
          <a:prstGeom prst="rect">
            <a:avLst/>
          </a:prstGeom>
          <a:ln>
            <a:solidFill>
              <a:srgbClr val="00B050"/>
            </a:solidFill>
          </a:ln>
        </p:spPr>
      </p:pic>
      <p:pic>
        <p:nvPicPr>
          <p:cNvPr id="12" name="Obrázek 1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19214" y="4028210"/>
            <a:ext cx="2032000" cy="1524000"/>
          </a:xfrm>
          <a:prstGeom prst="rect">
            <a:avLst/>
          </a:prstGeom>
          <a:ln>
            <a:solidFill>
              <a:srgbClr val="00B050"/>
            </a:solidFill>
          </a:ln>
        </p:spPr>
      </p:pic>
      <p:pic>
        <p:nvPicPr>
          <p:cNvPr id="13" name="Obrázek 1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34117" y="2357599"/>
            <a:ext cx="2032000" cy="1524000"/>
          </a:xfrm>
          <a:prstGeom prst="rect">
            <a:avLst/>
          </a:prstGeom>
          <a:ln>
            <a:solidFill>
              <a:srgbClr val="00B050"/>
            </a:solidFill>
          </a:ln>
        </p:spPr>
      </p:pic>
    </p:spTree>
    <p:extLst>
      <p:ext uri="{BB962C8B-B14F-4D97-AF65-F5344CB8AC3E}">
        <p14:creationId xmlns:p14="http://schemas.microsoft.com/office/powerpoint/2010/main" val="24589574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7915" y="180326"/>
            <a:ext cx="3921731" cy="2753158"/>
          </a:xfrm>
          <a:prstGeom prst="rect">
            <a:avLst/>
          </a:prstGeom>
          <a:ln w="19050">
            <a:solidFill>
              <a:srgbClr val="00B050"/>
            </a:solidFill>
          </a:ln>
        </p:spPr>
      </p:pic>
      <p:sp>
        <p:nvSpPr>
          <p:cNvPr id="6" name="Obdélník 5"/>
          <p:cNvSpPr/>
          <p:nvPr/>
        </p:nvSpPr>
        <p:spPr>
          <a:xfrm>
            <a:off x="4570730" y="163225"/>
            <a:ext cx="4395355" cy="1938992"/>
          </a:xfrm>
          <a:prstGeom prst="rect">
            <a:avLst/>
          </a:prstGeom>
          <a:solidFill>
            <a:srgbClr val="CCFFCC"/>
          </a:solidFill>
          <a:ln>
            <a:solidFill>
              <a:srgbClr val="00B050"/>
            </a:solidFill>
          </a:ln>
        </p:spPr>
        <p:txBody>
          <a:bodyPr wrap="square" lIns="91440" tIns="45720" rIns="91440" bIns="45720">
            <a:spAutoFit/>
          </a:bodyPr>
          <a:lstStyle/>
          <a:p>
            <a:r>
              <a:rPr lang="cs-CZ" sz="2000" b="0" cap="none" spc="0" dirty="0">
                <a:ln w="0"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Doporučuji vydat se podél </a:t>
            </a:r>
            <a:r>
              <a:rPr lang="cs-CZ" sz="2000" b="0" cap="none" spc="0" dirty="0" err="1">
                <a:ln w="0"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Dražeňského</a:t>
            </a:r>
            <a:r>
              <a:rPr lang="cs-CZ" sz="2000" b="0" cap="none" spc="0" dirty="0">
                <a:ln w="0"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 potoka, cestou uvidíte kančí kaliště, divoké hluboce zaříznuté údolí a na některých místech červené železité usazeniny.</a:t>
            </a:r>
          </a:p>
        </p:txBody>
      </p:sp>
      <p:cxnSp>
        <p:nvCxnSpPr>
          <p:cNvPr id="8" name="Přímá spojnice se šipkou 7"/>
          <p:cNvCxnSpPr/>
          <p:nvPr/>
        </p:nvCxnSpPr>
        <p:spPr>
          <a:xfrm flipH="1">
            <a:off x="2572182" y="727364"/>
            <a:ext cx="1820633" cy="4156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8521349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Moti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iv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283</TotalTime>
  <Words>553</Words>
  <Application>Microsoft Office PowerPoint</Application>
  <PresentationFormat>Předvádění na obrazovce (4:3)</PresentationFormat>
  <Paragraphs>51</Paragraphs>
  <Slides>37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37</vt:i4>
      </vt:variant>
    </vt:vector>
  </HeadingPairs>
  <TitlesOfParts>
    <vt:vector size="43" baseType="lpstr">
      <vt:lpstr>Arial</vt:lpstr>
      <vt:lpstr>Arial Black</vt:lpstr>
      <vt:lpstr>Calibri</vt:lpstr>
      <vt:lpstr>Calibri Light</vt:lpstr>
      <vt:lpstr>Wingdings</vt:lpstr>
      <vt:lpstr>Motiv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Gymnazium, Plzen, Mikulasske nam. 23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Petr Brousek</dc:creator>
  <cp:lastModifiedBy>petr</cp:lastModifiedBy>
  <cp:revision>33</cp:revision>
  <dcterms:created xsi:type="dcterms:W3CDTF">2020-06-16T08:52:47Z</dcterms:created>
  <dcterms:modified xsi:type="dcterms:W3CDTF">2020-06-17T12:47:42Z</dcterms:modified>
</cp:coreProperties>
</file>